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7"/>
  </p:notesMasterIdLst>
  <p:sldIdLst>
    <p:sldId id="256" r:id="rId2"/>
    <p:sldId id="257" r:id="rId3"/>
    <p:sldId id="258" r:id="rId4"/>
    <p:sldId id="260" r:id="rId5"/>
    <p:sldId id="259" r:id="rId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644E"/>
    <a:srgbClr val="674F41"/>
    <a:srgbClr val="5A4C44"/>
    <a:srgbClr val="554F49"/>
    <a:srgbClr val="826F58"/>
    <a:srgbClr val="615343"/>
    <a:srgbClr val="796853"/>
    <a:srgbClr val="8774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9072" autoAdjust="0"/>
  </p:normalViewPr>
  <p:slideViewPr>
    <p:cSldViewPr snapToGrid="0">
      <p:cViewPr varScale="1">
        <p:scale>
          <a:sx n="101" d="100"/>
          <a:sy n="101" d="100"/>
        </p:scale>
        <p:origin x="43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284CAE-46D1-4CCB-BF1A-6ACD556BD021}" type="datetimeFigureOut">
              <a:rPr lang="de-DE" smtClean="0"/>
              <a:t>10.12.2017</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844662-B713-4C7F-85A6-4BE664E66FDE}" type="slidenum">
              <a:rPr lang="de-DE" smtClean="0"/>
              <a:t>‹#›</a:t>
            </a:fld>
            <a:endParaRPr lang="de-DE"/>
          </a:p>
        </p:txBody>
      </p:sp>
    </p:spTree>
    <p:extLst>
      <p:ext uri="{BB962C8B-B14F-4D97-AF65-F5344CB8AC3E}">
        <p14:creationId xmlns:p14="http://schemas.microsoft.com/office/powerpoint/2010/main" val="2017699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sz="1200" dirty="0"/>
              <a:t>Our project is a narrative-driven 3D adventure puzzle platformer game. We want the player to feel like he’s/she’s playing a movie. In order to achieve this we try to blur the lines between gameplay and cinematics. The player will be able to traverse the world in both 3D and 2D perspectives. This will vary depending on the situational needs of the game’s progression. Our levels will be non-linear in design. The player will have interesting obstacles to overcome such as: interesting puzzles, thrilling chase scenes and sneaking passed aggressive enemies. </a:t>
            </a:r>
          </a:p>
          <a:p>
            <a:pPr marL="0" indent="0">
              <a:lnSpc>
                <a:spcPct val="120000"/>
              </a:lnSpc>
              <a:buNone/>
            </a:pPr>
            <a:r>
              <a:rPr lang="en-US" sz="1200" dirty="0"/>
              <a:t> </a:t>
            </a:r>
          </a:p>
          <a:p>
            <a:pPr marL="0" indent="0">
              <a:lnSpc>
                <a:spcPct val="120000"/>
              </a:lnSpc>
              <a:buNone/>
            </a:pPr>
            <a:r>
              <a:rPr lang="en-US" sz="1200" dirty="0"/>
              <a:t>You play as our main protagonist Gearona. She’s a smart and spunky young woman who works alongside her Grandpa in his shop, located in a small town which is known for its myths and fairytales. Together they create handy little inventions for the citizens; inventions such as Trickster, </a:t>
            </a:r>
            <a:r>
              <a:rPr lang="en-US" sz="1200" dirty="0" err="1"/>
              <a:t>Gearona’s</a:t>
            </a:r>
            <a:r>
              <a:rPr lang="en-US" sz="1200" dirty="0"/>
              <a:t> silly sidekick. One day after scavenging for parts for a new invention, Gearona returns to the shop to find that Grandpa has been kidnapped. It appears that Grandpa has been taken to an underground world described in one of the most known fairytales; the tale of Hollow. Gearona undertakes her adventure to save Grandpa, but discovers more mysteries that lay hidden beneath the surface.</a:t>
            </a:r>
          </a:p>
          <a:p>
            <a:endParaRPr lang="de-DE" dirty="0"/>
          </a:p>
        </p:txBody>
      </p:sp>
      <p:sp>
        <p:nvSpPr>
          <p:cNvPr id="4" name="Slide Number Placeholder 3"/>
          <p:cNvSpPr>
            <a:spLocks noGrp="1"/>
          </p:cNvSpPr>
          <p:nvPr>
            <p:ph type="sldNum" sz="quarter" idx="10"/>
          </p:nvPr>
        </p:nvSpPr>
        <p:spPr/>
        <p:txBody>
          <a:bodyPr/>
          <a:lstStyle/>
          <a:p>
            <a:fld id="{36844662-B713-4C7F-85A6-4BE664E66FDE}" type="slidenum">
              <a:rPr lang="de-DE" smtClean="0"/>
              <a:t>2</a:t>
            </a:fld>
            <a:endParaRPr lang="de-DE"/>
          </a:p>
        </p:txBody>
      </p:sp>
    </p:spTree>
    <p:extLst>
      <p:ext uri="{BB962C8B-B14F-4D97-AF65-F5344CB8AC3E}">
        <p14:creationId xmlns:p14="http://schemas.microsoft.com/office/powerpoint/2010/main" val="807495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sz="1200" dirty="0"/>
              <a:t>Gearona is a young woman living in the small town </a:t>
            </a:r>
            <a:r>
              <a:rPr lang="en-US" sz="1200" dirty="0" err="1"/>
              <a:t>Terrahaven</a:t>
            </a:r>
            <a:r>
              <a:rPr lang="en-US" sz="1200" dirty="0"/>
              <a:t>, known for its many caves. She is an orphan, living and working with her Grandpa in his </a:t>
            </a:r>
            <a:r>
              <a:rPr lang="en-US" sz="1200" dirty="0" err="1"/>
              <a:t>Tinksmith</a:t>
            </a:r>
            <a:r>
              <a:rPr lang="en-US" sz="1200" dirty="0"/>
              <a:t> shop. A </a:t>
            </a:r>
            <a:r>
              <a:rPr lang="en-US" sz="1200" dirty="0" err="1"/>
              <a:t>Tinksmith</a:t>
            </a:r>
            <a:r>
              <a:rPr lang="en-US" sz="1200" dirty="0"/>
              <a:t> is the combination of a tinker and a blacksmith and is known for making new handy invention. Inventions like Trickster, a small helper robot that Gearona invented together with Grandpa when she was 7 years old. Life is peaceful in </a:t>
            </a:r>
            <a:r>
              <a:rPr lang="en-US" sz="1200" dirty="0" err="1"/>
              <a:t>Terrahaven</a:t>
            </a:r>
            <a:r>
              <a:rPr lang="en-US" sz="1200" dirty="0"/>
              <a:t> until everything changes for Gearona.</a:t>
            </a:r>
            <a:endParaRPr lang="de-DE" sz="1200" dirty="0"/>
          </a:p>
          <a:p>
            <a:pPr marL="0" indent="0">
              <a:lnSpc>
                <a:spcPct val="120000"/>
              </a:lnSpc>
              <a:buNone/>
            </a:pPr>
            <a:r>
              <a:rPr lang="en-US" sz="1200" dirty="0"/>
              <a:t>When Gearona comes back to the shop after scavenging for some parts for a new invention she is shocked to find the workspace is a mess and Grandpa is missing! Trickster comes out of hiding, points towards a children’s book and claims that Grandpa has been taken to a fairytale underground world known as “Hollow.” Gearona, a woman of science rejects this claim when suddenly Grandpa’s voice emerges from the radio: “Gearona…Hollow….help!”</a:t>
            </a:r>
            <a:endParaRPr lang="de-DE" sz="1200" dirty="0"/>
          </a:p>
          <a:p>
            <a:pPr marL="0" indent="0">
              <a:lnSpc>
                <a:spcPct val="120000"/>
              </a:lnSpc>
              <a:buNone/>
            </a:pPr>
            <a:r>
              <a:rPr lang="en-US" sz="1200" dirty="0" err="1"/>
              <a:t>Gearona’s</a:t>
            </a:r>
            <a:r>
              <a:rPr lang="en-US" sz="1200" dirty="0"/>
              <a:t> decision is made; she wants to save Grandpa, no matter what!</a:t>
            </a:r>
            <a:endParaRPr lang="de-DE" sz="1200" dirty="0"/>
          </a:p>
          <a:p>
            <a:pPr marL="0" indent="0">
              <a:lnSpc>
                <a:spcPct val="120000"/>
              </a:lnSpc>
              <a:buNone/>
            </a:pPr>
            <a:r>
              <a:rPr lang="en-US" sz="1200" dirty="0"/>
              <a:t> Gearona can’t help but wonder: Where was he brought? Who is behind all this? And above all. Why was Grandpa taken?</a:t>
            </a:r>
            <a:endParaRPr lang="de-DE" sz="1200" dirty="0"/>
          </a:p>
          <a:p>
            <a:pPr marL="0" indent="0">
              <a:lnSpc>
                <a:spcPct val="120000"/>
              </a:lnSpc>
              <a:buNone/>
            </a:pPr>
            <a:r>
              <a:rPr lang="en-US" sz="1200" dirty="0"/>
              <a:t>Travel and explore a forgotten, fantastical world along</a:t>
            </a:r>
            <a:r>
              <a:rPr lang="en-US" sz="1200" i="1" dirty="0"/>
              <a:t> </a:t>
            </a:r>
            <a:r>
              <a:rPr lang="en-US" sz="1200" dirty="0" err="1"/>
              <a:t>Gearona’s</a:t>
            </a:r>
            <a:r>
              <a:rPr lang="en-US" sz="1200" dirty="0"/>
              <a:t> side. Experience a thrilling story, unravel the past and discover an unbelievable secret!</a:t>
            </a:r>
            <a:endParaRPr lang="de-DE" sz="1200" dirty="0"/>
          </a:p>
          <a:p>
            <a:endParaRPr lang="de-DE" dirty="0"/>
          </a:p>
        </p:txBody>
      </p:sp>
      <p:sp>
        <p:nvSpPr>
          <p:cNvPr id="4" name="Slide Number Placeholder 3"/>
          <p:cNvSpPr>
            <a:spLocks noGrp="1"/>
          </p:cNvSpPr>
          <p:nvPr>
            <p:ph type="sldNum" sz="quarter" idx="10"/>
          </p:nvPr>
        </p:nvSpPr>
        <p:spPr/>
        <p:txBody>
          <a:bodyPr/>
          <a:lstStyle/>
          <a:p>
            <a:fld id="{36844662-B713-4C7F-85A6-4BE664E66FDE}" type="slidenum">
              <a:rPr lang="de-DE" smtClean="0"/>
              <a:t>3</a:t>
            </a:fld>
            <a:endParaRPr lang="de-DE"/>
          </a:p>
        </p:txBody>
      </p:sp>
    </p:spTree>
    <p:extLst>
      <p:ext uri="{BB962C8B-B14F-4D97-AF65-F5344CB8AC3E}">
        <p14:creationId xmlns:p14="http://schemas.microsoft.com/office/powerpoint/2010/main" val="2127651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AA93C-E823-4305-9FE6-49C1E19708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A5FB01B5-F09E-4F75-B2BD-1075FDD921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EFC7ADC3-AF1A-4EEF-A7B8-0FF1C2361F57}"/>
              </a:ext>
            </a:extLst>
          </p:cNvPr>
          <p:cNvSpPr>
            <a:spLocks noGrp="1"/>
          </p:cNvSpPr>
          <p:nvPr>
            <p:ph type="dt" sz="half" idx="10"/>
          </p:nvPr>
        </p:nvSpPr>
        <p:spPr/>
        <p:txBody>
          <a:bodyPr/>
          <a:lstStyle/>
          <a:p>
            <a:fld id="{5A6EAB73-9255-4437-8F98-30DCCFD0D9D7}" type="datetimeFigureOut">
              <a:rPr lang="de-DE" smtClean="0"/>
              <a:t>10.12.2017</a:t>
            </a:fld>
            <a:endParaRPr lang="de-DE"/>
          </a:p>
        </p:txBody>
      </p:sp>
      <p:sp>
        <p:nvSpPr>
          <p:cNvPr id="5" name="Footer Placeholder 4">
            <a:extLst>
              <a:ext uri="{FF2B5EF4-FFF2-40B4-BE49-F238E27FC236}">
                <a16:creationId xmlns:a16="http://schemas.microsoft.com/office/drawing/2014/main" id="{EEA0D55E-1218-4394-A458-EA734FFD8A1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2C1145C4-BD79-4930-8C0F-FE2021A13B91}"/>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378422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956D5-4407-4F8D-BDC9-913C2EC1D59D}"/>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5EB0972C-A97A-4F17-ADD3-8AFE76C302E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B0D8DF95-C37E-459A-84C8-BE018BE5AE19}"/>
              </a:ext>
            </a:extLst>
          </p:cNvPr>
          <p:cNvSpPr>
            <a:spLocks noGrp="1"/>
          </p:cNvSpPr>
          <p:nvPr>
            <p:ph type="dt" sz="half" idx="10"/>
          </p:nvPr>
        </p:nvSpPr>
        <p:spPr/>
        <p:txBody>
          <a:bodyPr/>
          <a:lstStyle/>
          <a:p>
            <a:fld id="{5A6EAB73-9255-4437-8F98-30DCCFD0D9D7}" type="datetimeFigureOut">
              <a:rPr lang="de-DE" smtClean="0"/>
              <a:t>10.12.2017</a:t>
            </a:fld>
            <a:endParaRPr lang="de-DE"/>
          </a:p>
        </p:txBody>
      </p:sp>
      <p:sp>
        <p:nvSpPr>
          <p:cNvPr id="5" name="Footer Placeholder 4">
            <a:extLst>
              <a:ext uri="{FF2B5EF4-FFF2-40B4-BE49-F238E27FC236}">
                <a16:creationId xmlns:a16="http://schemas.microsoft.com/office/drawing/2014/main" id="{4DC02370-F3DC-4E28-A293-317D34CB7010}"/>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E459AD70-F5D2-487F-A163-C2D5FEC28E3D}"/>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2640187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E34383-617C-41AD-AC3E-E23171D79A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74EBA21E-0D2A-4E7B-AD05-CB97A0D2959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3E4567CD-C44B-49E8-A716-37E3F0B2A44C}"/>
              </a:ext>
            </a:extLst>
          </p:cNvPr>
          <p:cNvSpPr>
            <a:spLocks noGrp="1"/>
          </p:cNvSpPr>
          <p:nvPr>
            <p:ph type="dt" sz="half" idx="10"/>
          </p:nvPr>
        </p:nvSpPr>
        <p:spPr/>
        <p:txBody>
          <a:bodyPr/>
          <a:lstStyle/>
          <a:p>
            <a:fld id="{5A6EAB73-9255-4437-8F98-30DCCFD0D9D7}" type="datetimeFigureOut">
              <a:rPr lang="de-DE" smtClean="0"/>
              <a:t>10.12.2017</a:t>
            </a:fld>
            <a:endParaRPr lang="de-DE"/>
          </a:p>
        </p:txBody>
      </p:sp>
      <p:sp>
        <p:nvSpPr>
          <p:cNvPr id="5" name="Footer Placeholder 4">
            <a:extLst>
              <a:ext uri="{FF2B5EF4-FFF2-40B4-BE49-F238E27FC236}">
                <a16:creationId xmlns:a16="http://schemas.microsoft.com/office/drawing/2014/main" id="{1E513F01-3D34-482F-AF21-10D6A6B5CAD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17171A88-89AA-4E54-B912-626C3F3A3DAC}"/>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13621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61FB-01D8-4711-8FC9-A19B1A48C16D}"/>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FE678D56-E335-4DE2-B382-0DA9302F99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B0A5C38-1D9E-4777-8641-08B776CD59E1}"/>
              </a:ext>
            </a:extLst>
          </p:cNvPr>
          <p:cNvSpPr>
            <a:spLocks noGrp="1"/>
          </p:cNvSpPr>
          <p:nvPr>
            <p:ph type="dt" sz="half" idx="10"/>
          </p:nvPr>
        </p:nvSpPr>
        <p:spPr/>
        <p:txBody>
          <a:bodyPr/>
          <a:lstStyle/>
          <a:p>
            <a:fld id="{5A6EAB73-9255-4437-8F98-30DCCFD0D9D7}" type="datetimeFigureOut">
              <a:rPr lang="de-DE" smtClean="0"/>
              <a:t>10.12.2017</a:t>
            </a:fld>
            <a:endParaRPr lang="de-DE"/>
          </a:p>
        </p:txBody>
      </p:sp>
      <p:sp>
        <p:nvSpPr>
          <p:cNvPr id="5" name="Footer Placeholder 4">
            <a:extLst>
              <a:ext uri="{FF2B5EF4-FFF2-40B4-BE49-F238E27FC236}">
                <a16:creationId xmlns:a16="http://schemas.microsoft.com/office/drawing/2014/main" id="{7A5C2047-40C8-4E41-8FD8-C2365FF3F0F2}"/>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5FAC940-FE59-44A5-8A5A-562ED56516C9}"/>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2983262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7747-72C3-497B-8155-27217ED80D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17E6D790-98BE-42BA-BC05-5F120C61FC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26B3EAE-4C41-4F1B-9CFF-7D729AFCAF45}"/>
              </a:ext>
            </a:extLst>
          </p:cNvPr>
          <p:cNvSpPr>
            <a:spLocks noGrp="1"/>
          </p:cNvSpPr>
          <p:nvPr>
            <p:ph type="dt" sz="half" idx="10"/>
          </p:nvPr>
        </p:nvSpPr>
        <p:spPr/>
        <p:txBody>
          <a:bodyPr/>
          <a:lstStyle/>
          <a:p>
            <a:fld id="{5A6EAB73-9255-4437-8F98-30DCCFD0D9D7}" type="datetimeFigureOut">
              <a:rPr lang="de-DE" smtClean="0"/>
              <a:t>10.12.2017</a:t>
            </a:fld>
            <a:endParaRPr lang="de-DE"/>
          </a:p>
        </p:txBody>
      </p:sp>
      <p:sp>
        <p:nvSpPr>
          <p:cNvPr id="5" name="Footer Placeholder 4">
            <a:extLst>
              <a:ext uri="{FF2B5EF4-FFF2-40B4-BE49-F238E27FC236}">
                <a16:creationId xmlns:a16="http://schemas.microsoft.com/office/drawing/2014/main" id="{F7D65C06-0050-4FA8-AAAB-52FAB397763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3C54B032-BA07-4797-AA1F-6CE37A985E04}"/>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29739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C7C51-98AE-4FC7-8641-91EFE6773A5E}"/>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D661C1FC-BBE4-4727-99E6-CC62E21CF68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FFB67443-F066-4BBC-8C3E-51FF8AFBA5F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5F72E982-4FED-43E0-9F70-B339F13E9875}"/>
              </a:ext>
            </a:extLst>
          </p:cNvPr>
          <p:cNvSpPr>
            <a:spLocks noGrp="1"/>
          </p:cNvSpPr>
          <p:nvPr>
            <p:ph type="dt" sz="half" idx="10"/>
          </p:nvPr>
        </p:nvSpPr>
        <p:spPr/>
        <p:txBody>
          <a:bodyPr/>
          <a:lstStyle/>
          <a:p>
            <a:fld id="{5A6EAB73-9255-4437-8F98-30DCCFD0D9D7}" type="datetimeFigureOut">
              <a:rPr lang="de-DE" smtClean="0"/>
              <a:t>10.12.2017</a:t>
            </a:fld>
            <a:endParaRPr lang="de-DE"/>
          </a:p>
        </p:txBody>
      </p:sp>
      <p:sp>
        <p:nvSpPr>
          <p:cNvPr id="6" name="Footer Placeholder 5">
            <a:extLst>
              <a:ext uri="{FF2B5EF4-FFF2-40B4-BE49-F238E27FC236}">
                <a16:creationId xmlns:a16="http://schemas.microsoft.com/office/drawing/2014/main" id="{6773F562-81C4-44BA-8AEF-9D9C0C57CC86}"/>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C991DC8B-A674-4AB8-B9B8-80BA3718DE02}"/>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3572340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4262B-5760-415C-8777-F8E13B3881A4}"/>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9833A2D8-27AE-4792-9AC4-D57D6183EC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3406AE3-1B09-4212-A723-C4E96C6A693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0D581099-2AF0-47E9-B6EC-313844476B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69DBD25-7A58-4C35-9B3B-4B62EFF788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4199DFF7-9D8E-49E9-9068-29EA285F4D8B}"/>
              </a:ext>
            </a:extLst>
          </p:cNvPr>
          <p:cNvSpPr>
            <a:spLocks noGrp="1"/>
          </p:cNvSpPr>
          <p:nvPr>
            <p:ph type="dt" sz="half" idx="10"/>
          </p:nvPr>
        </p:nvSpPr>
        <p:spPr/>
        <p:txBody>
          <a:bodyPr/>
          <a:lstStyle/>
          <a:p>
            <a:fld id="{5A6EAB73-9255-4437-8F98-30DCCFD0D9D7}" type="datetimeFigureOut">
              <a:rPr lang="de-DE" smtClean="0"/>
              <a:t>10.12.2017</a:t>
            </a:fld>
            <a:endParaRPr lang="de-DE"/>
          </a:p>
        </p:txBody>
      </p:sp>
      <p:sp>
        <p:nvSpPr>
          <p:cNvPr id="8" name="Footer Placeholder 7">
            <a:extLst>
              <a:ext uri="{FF2B5EF4-FFF2-40B4-BE49-F238E27FC236}">
                <a16:creationId xmlns:a16="http://schemas.microsoft.com/office/drawing/2014/main" id="{056B7467-8BDE-49B5-BD77-48DFBCA75E7C}"/>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A52039E9-9F88-46FD-A8A9-3105AC68B37D}"/>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2195974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4D3FD-06FB-44A8-8B42-D5A215A74BE4}"/>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7BFAC75C-1B34-4467-A496-6B58AEE0051B}"/>
              </a:ext>
            </a:extLst>
          </p:cNvPr>
          <p:cNvSpPr>
            <a:spLocks noGrp="1"/>
          </p:cNvSpPr>
          <p:nvPr>
            <p:ph type="dt" sz="half" idx="10"/>
          </p:nvPr>
        </p:nvSpPr>
        <p:spPr/>
        <p:txBody>
          <a:bodyPr/>
          <a:lstStyle/>
          <a:p>
            <a:fld id="{5A6EAB73-9255-4437-8F98-30DCCFD0D9D7}" type="datetimeFigureOut">
              <a:rPr lang="de-DE" smtClean="0"/>
              <a:t>10.12.2017</a:t>
            </a:fld>
            <a:endParaRPr lang="de-DE"/>
          </a:p>
        </p:txBody>
      </p:sp>
      <p:sp>
        <p:nvSpPr>
          <p:cNvPr id="4" name="Footer Placeholder 3">
            <a:extLst>
              <a:ext uri="{FF2B5EF4-FFF2-40B4-BE49-F238E27FC236}">
                <a16:creationId xmlns:a16="http://schemas.microsoft.com/office/drawing/2014/main" id="{35080CA7-7284-41BA-8554-6A7C4813D2AB}"/>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884ABD6A-A1AD-423E-9AC9-1AABFC0458FE}"/>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2886576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E41E65-2877-4948-8746-22A7347B165B}"/>
              </a:ext>
            </a:extLst>
          </p:cNvPr>
          <p:cNvSpPr>
            <a:spLocks noGrp="1"/>
          </p:cNvSpPr>
          <p:nvPr>
            <p:ph type="dt" sz="half" idx="10"/>
          </p:nvPr>
        </p:nvSpPr>
        <p:spPr/>
        <p:txBody>
          <a:bodyPr/>
          <a:lstStyle/>
          <a:p>
            <a:fld id="{5A6EAB73-9255-4437-8F98-30DCCFD0D9D7}" type="datetimeFigureOut">
              <a:rPr lang="de-DE" smtClean="0"/>
              <a:t>10.12.2017</a:t>
            </a:fld>
            <a:endParaRPr lang="de-DE"/>
          </a:p>
        </p:txBody>
      </p:sp>
      <p:sp>
        <p:nvSpPr>
          <p:cNvPr id="3" name="Footer Placeholder 2">
            <a:extLst>
              <a:ext uri="{FF2B5EF4-FFF2-40B4-BE49-F238E27FC236}">
                <a16:creationId xmlns:a16="http://schemas.microsoft.com/office/drawing/2014/main" id="{C6CF45E6-DE6D-4250-8B01-830B2CB969AF}"/>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7CA7CAC2-817D-453B-B628-8824AD873764}"/>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744805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78C4-326B-40F0-AA26-D76A89ACFA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FB522BC0-ED14-450F-A0BF-09258A51A8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52431B40-F6C7-4430-B7DB-972B59CD5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E13101-D4AF-47D5-844E-CC848573AE02}"/>
              </a:ext>
            </a:extLst>
          </p:cNvPr>
          <p:cNvSpPr>
            <a:spLocks noGrp="1"/>
          </p:cNvSpPr>
          <p:nvPr>
            <p:ph type="dt" sz="half" idx="10"/>
          </p:nvPr>
        </p:nvSpPr>
        <p:spPr/>
        <p:txBody>
          <a:bodyPr/>
          <a:lstStyle/>
          <a:p>
            <a:fld id="{5A6EAB73-9255-4437-8F98-30DCCFD0D9D7}" type="datetimeFigureOut">
              <a:rPr lang="de-DE" smtClean="0"/>
              <a:t>10.12.2017</a:t>
            </a:fld>
            <a:endParaRPr lang="de-DE"/>
          </a:p>
        </p:txBody>
      </p:sp>
      <p:sp>
        <p:nvSpPr>
          <p:cNvPr id="6" name="Footer Placeholder 5">
            <a:extLst>
              <a:ext uri="{FF2B5EF4-FFF2-40B4-BE49-F238E27FC236}">
                <a16:creationId xmlns:a16="http://schemas.microsoft.com/office/drawing/2014/main" id="{AD2969DC-EB68-419F-A9D8-ABA81A508383}"/>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8B1CA2AC-68E3-49ED-9D2F-F2D8655D7393}"/>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1685784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FDCF-6BF9-4CC7-A3E1-596CC07149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15B87290-F74A-42CB-8412-B50CAC329E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5095D4BA-68DE-4ED1-9F37-3A4649E121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959017B-FFC4-43DD-B706-F3AE7537191D}"/>
              </a:ext>
            </a:extLst>
          </p:cNvPr>
          <p:cNvSpPr>
            <a:spLocks noGrp="1"/>
          </p:cNvSpPr>
          <p:nvPr>
            <p:ph type="dt" sz="half" idx="10"/>
          </p:nvPr>
        </p:nvSpPr>
        <p:spPr/>
        <p:txBody>
          <a:bodyPr/>
          <a:lstStyle/>
          <a:p>
            <a:fld id="{5A6EAB73-9255-4437-8F98-30DCCFD0D9D7}" type="datetimeFigureOut">
              <a:rPr lang="de-DE" smtClean="0"/>
              <a:t>10.12.2017</a:t>
            </a:fld>
            <a:endParaRPr lang="de-DE"/>
          </a:p>
        </p:txBody>
      </p:sp>
      <p:sp>
        <p:nvSpPr>
          <p:cNvPr id="6" name="Footer Placeholder 5">
            <a:extLst>
              <a:ext uri="{FF2B5EF4-FFF2-40B4-BE49-F238E27FC236}">
                <a16:creationId xmlns:a16="http://schemas.microsoft.com/office/drawing/2014/main" id="{85158162-2A28-40F4-93F9-93360FF05A28}"/>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B48D58D4-703C-4179-8F27-392A6E8C02AB}"/>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81667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826F58"/>
            </a:gs>
            <a:gs pos="23000">
              <a:srgbClr val="7E644E"/>
            </a:gs>
            <a:gs pos="68000">
              <a:srgbClr val="674F41"/>
            </a:gs>
            <a:gs pos="97000">
              <a:srgbClr val="5A4C4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DB5702-3F86-44F6-830E-38EBBFBDBF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B8621D25-CF80-4B58-A5AA-C4CAC8E720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4CE3F1FF-6E99-4817-8818-84E243B2C5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6EAB73-9255-4437-8F98-30DCCFD0D9D7}" type="datetimeFigureOut">
              <a:rPr lang="de-DE" smtClean="0"/>
              <a:t>10.12.2017</a:t>
            </a:fld>
            <a:endParaRPr lang="de-DE"/>
          </a:p>
        </p:txBody>
      </p:sp>
      <p:sp>
        <p:nvSpPr>
          <p:cNvPr id="5" name="Footer Placeholder 4">
            <a:extLst>
              <a:ext uri="{FF2B5EF4-FFF2-40B4-BE49-F238E27FC236}">
                <a16:creationId xmlns:a16="http://schemas.microsoft.com/office/drawing/2014/main" id="{8BC97C2B-FA1B-490B-8D35-38449F5FA7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53622471-4D3D-48EF-928B-8BE4B7B731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128F55-8E6E-46FA-B8CE-59B478388B10}" type="slidenum">
              <a:rPr lang="de-DE" smtClean="0"/>
              <a:t>‹#›</a:t>
            </a:fld>
            <a:endParaRPr lang="de-DE"/>
          </a:p>
        </p:txBody>
      </p:sp>
    </p:spTree>
    <p:extLst>
      <p:ext uri="{BB962C8B-B14F-4D97-AF65-F5344CB8AC3E}">
        <p14:creationId xmlns:p14="http://schemas.microsoft.com/office/powerpoint/2010/main" val="122198671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DABF82C-3E0B-417A-B3B5-48D1B193500A}"/>
              </a:ext>
            </a:extLst>
          </p:cNvPr>
          <p:cNvSpPr txBox="1"/>
          <p:nvPr/>
        </p:nvSpPr>
        <p:spPr>
          <a:xfrm>
            <a:off x="2446511" y="2223681"/>
            <a:ext cx="7298978" cy="2185214"/>
          </a:xfrm>
          <a:prstGeom prst="rect">
            <a:avLst/>
          </a:prstGeom>
          <a:noFill/>
        </p:spPr>
        <p:txBody>
          <a:bodyPr wrap="square" rtlCol="0">
            <a:spAutoFit/>
          </a:bodyPr>
          <a:lstStyle/>
          <a:p>
            <a:pPr algn="ctr"/>
            <a:r>
              <a:rPr lang="de-DE" sz="9600" b="1" dirty="0">
                <a:latin typeface="Adobe Gothic Std B" panose="020B0800000000000000" pitchFamily="34" charset="-128"/>
                <a:ea typeface="Adobe Gothic Std B" panose="020B0800000000000000" pitchFamily="34" charset="-128"/>
              </a:rPr>
              <a:t>Hollow </a:t>
            </a:r>
          </a:p>
          <a:p>
            <a:pPr algn="ctr"/>
            <a:r>
              <a:rPr lang="de-DE" sz="4000" b="1" dirty="0">
                <a:latin typeface="Adobe Gothic Std B" panose="020B0800000000000000" pitchFamily="34" charset="-128"/>
                <a:ea typeface="Adobe Gothic Std B" panose="020B0800000000000000" pitchFamily="34" charset="-128"/>
              </a:rPr>
              <a:t>(working title)</a:t>
            </a:r>
          </a:p>
        </p:txBody>
      </p:sp>
    </p:spTree>
    <p:extLst>
      <p:ext uri="{BB962C8B-B14F-4D97-AF65-F5344CB8AC3E}">
        <p14:creationId xmlns:p14="http://schemas.microsoft.com/office/powerpoint/2010/main" val="2352236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645AF-598D-4365-84C5-903489F4BE73}"/>
              </a:ext>
            </a:extLst>
          </p:cNvPr>
          <p:cNvSpPr>
            <a:spLocks noGrp="1"/>
          </p:cNvSpPr>
          <p:nvPr>
            <p:ph type="title"/>
          </p:nvPr>
        </p:nvSpPr>
        <p:spPr>
          <a:xfrm>
            <a:off x="838200" y="365125"/>
            <a:ext cx="10515600" cy="1343602"/>
          </a:xfrm>
          <a:noFill/>
        </p:spPr>
        <p:txBody>
          <a:bodyPr>
            <a:normAutofit/>
          </a:bodyPr>
          <a:lstStyle/>
          <a:p>
            <a:r>
              <a:rPr lang="de-DE" sz="4000" dirty="0">
                <a:latin typeface="+mn-lt"/>
              </a:rPr>
              <a:t>ABOUT THE GAME</a:t>
            </a:r>
          </a:p>
        </p:txBody>
      </p:sp>
      <p:sp>
        <p:nvSpPr>
          <p:cNvPr id="3" name="Content Placeholder 2">
            <a:extLst>
              <a:ext uri="{FF2B5EF4-FFF2-40B4-BE49-F238E27FC236}">
                <a16:creationId xmlns:a16="http://schemas.microsoft.com/office/drawing/2014/main" id="{53D1EB6C-2F0C-4D0F-A744-6793D00DC6C8}"/>
              </a:ext>
            </a:extLst>
          </p:cNvPr>
          <p:cNvSpPr>
            <a:spLocks noGrp="1"/>
          </p:cNvSpPr>
          <p:nvPr>
            <p:ph idx="1"/>
          </p:nvPr>
        </p:nvSpPr>
        <p:spPr>
          <a:xfrm>
            <a:off x="685800" y="1708727"/>
            <a:ext cx="10515600" cy="4351338"/>
          </a:xfrm>
        </p:spPr>
        <p:txBody>
          <a:bodyPr>
            <a:normAutofit fontScale="55000" lnSpcReduction="20000"/>
          </a:bodyPr>
          <a:lstStyle/>
          <a:p>
            <a:pPr marL="0" indent="0">
              <a:buNone/>
            </a:pPr>
            <a:r>
              <a:rPr lang="de-DE" sz="6200" dirty="0"/>
              <a:t>GAMEPLAY AND GENRE</a:t>
            </a:r>
          </a:p>
          <a:p>
            <a:pPr marL="0" indent="0">
              <a:buNone/>
            </a:pPr>
            <a:endParaRPr lang="de-DE" sz="6200" b="1" dirty="0"/>
          </a:p>
          <a:p>
            <a:pPr>
              <a:lnSpc>
                <a:spcPct val="120000"/>
              </a:lnSpc>
            </a:pPr>
            <a:r>
              <a:rPr lang="en-US" sz="4900" dirty="0"/>
              <a:t>Narrative-driven 3D adventure puzzle platformer game </a:t>
            </a:r>
          </a:p>
          <a:p>
            <a:pPr>
              <a:lnSpc>
                <a:spcPct val="120000"/>
              </a:lnSpc>
            </a:pPr>
            <a:r>
              <a:rPr lang="en-US" sz="4900" dirty="0"/>
              <a:t>Playing a movie, blur the lines between gameplay and cinematics </a:t>
            </a:r>
          </a:p>
          <a:p>
            <a:pPr>
              <a:lnSpc>
                <a:spcPct val="120000"/>
              </a:lnSpc>
            </a:pPr>
            <a:r>
              <a:rPr lang="en-US" sz="4900" dirty="0"/>
              <a:t>Traverse the world in both 3D and 2D perspectives, depending on the situation</a:t>
            </a:r>
          </a:p>
          <a:p>
            <a:pPr>
              <a:lnSpc>
                <a:spcPct val="120000"/>
              </a:lnSpc>
            </a:pPr>
            <a:r>
              <a:rPr lang="en-US" sz="4900" dirty="0"/>
              <a:t>Non-linear level design </a:t>
            </a:r>
          </a:p>
        </p:txBody>
      </p:sp>
    </p:spTree>
    <p:extLst>
      <p:ext uri="{BB962C8B-B14F-4D97-AF65-F5344CB8AC3E}">
        <p14:creationId xmlns:p14="http://schemas.microsoft.com/office/powerpoint/2010/main" val="290801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CA607-7B71-4928-83CA-73EF3F071A00}"/>
              </a:ext>
            </a:extLst>
          </p:cNvPr>
          <p:cNvSpPr>
            <a:spLocks noGrp="1"/>
          </p:cNvSpPr>
          <p:nvPr>
            <p:ph type="title"/>
          </p:nvPr>
        </p:nvSpPr>
        <p:spPr>
          <a:xfrm>
            <a:off x="595312" y="390525"/>
            <a:ext cx="3052763" cy="695325"/>
          </a:xfrm>
        </p:spPr>
        <p:txBody>
          <a:bodyPr>
            <a:normAutofit/>
          </a:bodyPr>
          <a:lstStyle/>
          <a:p>
            <a:r>
              <a:rPr lang="de-DE" sz="4000" dirty="0">
                <a:latin typeface="+mn-lt"/>
              </a:rPr>
              <a:t>THE STORY</a:t>
            </a:r>
          </a:p>
        </p:txBody>
      </p:sp>
      <p:pic>
        <p:nvPicPr>
          <p:cNvPr id="11" name="Content Placeholder 10">
            <a:extLst>
              <a:ext uri="{FF2B5EF4-FFF2-40B4-BE49-F238E27FC236}">
                <a16:creationId xmlns:a16="http://schemas.microsoft.com/office/drawing/2014/main" id="{AF63A038-F958-4FA5-8F46-A4F709041D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59260" y="1381124"/>
            <a:ext cx="3308840" cy="5247499"/>
          </a:xfrm>
        </p:spPr>
      </p:pic>
      <p:sp>
        <p:nvSpPr>
          <p:cNvPr id="20" name="Ribbon: Tilted Up 19">
            <a:extLst>
              <a:ext uri="{FF2B5EF4-FFF2-40B4-BE49-F238E27FC236}">
                <a16:creationId xmlns:a16="http://schemas.microsoft.com/office/drawing/2014/main" id="{AE72D1E3-FC71-4C8C-8213-61E040340B9A}"/>
              </a:ext>
            </a:extLst>
          </p:cNvPr>
          <p:cNvSpPr/>
          <p:nvPr/>
        </p:nvSpPr>
        <p:spPr>
          <a:xfrm>
            <a:off x="8705850" y="991303"/>
            <a:ext cx="2405062" cy="459671"/>
          </a:xfrm>
          <a:prstGeom prst="ribbon2">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12" name="TextBox 11">
            <a:extLst>
              <a:ext uri="{FF2B5EF4-FFF2-40B4-BE49-F238E27FC236}">
                <a16:creationId xmlns:a16="http://schemas.microsoft.com/office/drawing/2014/main" id="{B74DC799-1484-46F9-A817-7D32207E24C3}"/>
              </a:ext>
            </a:extLst>
          </p:cNvPr>
          <p:cNvSpPr txBox="1"/>
          <p:nvPr/>
        </p:nvSpPr>
        <p:spPr>
          <a:xfrm>
            <a:off x="9326650" y="1003034"/>
            <a:ext cx="1157385" cy="369332"/>
          </a:xfrm>
          <a:prstGeom prst="rect">
            <a:avLst/>
          </a:prstGeom>
          <a:noFill/>
        </p:spPr>
        <p:txBody>
          <a:bodyPr wrap="square" rtlCol="0">
            <a:spAutoFit/>
          </a:bodyPr>
          <a:lstStyle/>
          <a:p>
            <a:r>
              <a:rPr lang="de-DE" dirty="0"/>
              <a:t>GEARONA</a:t>
            </a:r>
          </a:p>
        </p:txBody>
      </p:sp>
      <p:sp>
        <p:nvSpPr>
          <p:cNvPr id="21" name="TextBox 20">
            <a:extLst>
              <a:ext uri="{FF2B5EF4-FFF2-40B4-BE49-F238E27FC236}">
                <a16:creationId xmlns:a16="http://schemas.microsoft.com/office/drawing/2014/main" id="{465369BB-B59D-4C6E-A751-7F1CDBFC5BFC}"/>
              </a:ext>
            </a:extLst>
          </p:cNvPr>
          <p:cNvSpPr txBox="1"/>
          <p:nvPr/>
        </p:nvSpPr>
        <p:spPr>
          <a:xfrm>
            <a:off x="723900" y="1546224"/>
            <a:ext cx="7407520" cy="42473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a:t>Living and working with Grandpa</a:t>
            </a:r>
          </a:p>
          <a:p>
            <a:pPr marL="285750" indent="-285750">
              <a:lnSpc>
                <a:spcPct val="150000"/>
              </a:lnSpc>
              <a:buFont typeface="Arial" panose="020B0604020202020204" pitchFamily="34" charset="0"/>
              <a:buChar char="•"/>
            </a:pPr>
            <a:r>
              <a:rPr lang="de-DE" dirty="0"/>
              <a:t>Terrahaven: known for myths and fairytales</a:t>
            </a:r>
          </a:p>
          <a:p>
            <a:pPr marL="285750" indent="-285750">
              <a:lnSpc>
                <a:spcPct val="150000"/>
              </a:lnSpc>
              <a:buFont typeface="Arial" panose="020B0604020202020204" pitchFamily="34" charset="0"/>
              <a:buChar char="•"/>
            </a:pPr>
            <a:r>
              <a:rPr lang="de-DE" dirty="0"/>
              <a:t>Trickster! – the tiny, goofy companion </a:t>
            </a:r>
          </a:p>
          <a:p>
            <a:pPr marL="285750" indent="-285750">
              <a:lnSpc>
                <a:spcPct val="150000"/>
              </a:lnSpc>
              <a:buFont typeface="Arial" panose="020B0604020202020204" pitchFamily="34" charset="0"/>
              <a:buChar char="•"/>
            </a:pPr>
            <a:r>
              <a:rPr lang="de-DE" dirty="0"/>
              <a:t>Tinksmith: mix tinker and blacksmith</a:t>
            </a:r>
          </a:p>
          <a:p>
            <a:pPr marL="285750" indent="-285750">
              <a:lnSpc>
                <a:spcPct val="150000"/>
              </a:lnSpc>
              <a:buFont typeface="Arial" panose="020B0604020202020204" pitchFamily="34" charset="0"/>
              <a:buChar char="•"/>
            </a:pPr>
            <a:r>
              <a:rPr lang="de-DE" dirty="0"/>
              <a:t>GRANDPA GOT KIDNAPPED!</a:t>
            </a:r>
          </a:p>
          <a:p>
            <a:pPr marL="285750" indent="-285750">
              <a:lnSpc>
                <a:spcPct val="150000"/>
              </a:lnSpc>
              <a:buFont typeface="Arial" panose="020B0604020202020204" pitchFamily="34" charset="0"/>
              <a:buChar char="•"/>
            </a:pPr>
            <a:r>
              <a:rPr lang="de-DE" dirty="0"/>
              <a:t>The tale of Hollow, an underground world </a:t>
            </a:r>
          </a:p>
          <a:p>
            <a:pPr marL="285750" indent="-285750">
              <a:lnSpc>
                <a:spcPct val="150000"/>
              </a:lnSpc>
              <a:buFont typeface="Arial" panose="020B0604020202020204" pitchFamily="34" charset="0"/>
              <a:buChar char="•"/>
            </a:pPr>
            <a:r>
              <a:rPr lang="de-DE" dirty="0"/>
              <a:t>LET‘S SAVE GRANDPA!</a:t>
            </a:r>
          </a:p>
          <a:p>
            <a:pPr marL="285750" indent="-285750">
              <a:lnSpc>
                <a:spcPct val="150000"/>
              </a:lnSpc>
              <a:buFont typeface="Arial" panose="020B0604020202020204" pitchFamily="34" charset="0"/>
              <a:buChar char="•"/>
            </a:pPr>
            <a:endParaRPr lang="de-DE" dirty="0"/>
          </a:p>
          <a:p>
            <a:pPr marL="285750" indent="-285750">
              <a:lnSpc>
                <a:spcPct val="150000"/>
              </a:lnSpc>
              <a:buFont typeface="Arial" panose="020B0604020202020204" pitchFamily="34" charset="0"/>
              <a:buChar char="•"/>
            </a:pPr>
            <a:r>
              <a:rPr lang="de-DE" dirty="0"/>
              <a:t>WHY? WHERE? WHO?</a:t>
            </a:r>
          </a:p>
          <a:p>
            <a:pPr marL="285750" indent="-285750">
              <a:lnSpc>
                <a:spcPct val="150000"/>
              </a:lnSpc>
              <a:buFont typeface="Arial" panose="020B0604020202020204" pitchFamily="34" charset="0"/>
              <a:buChar char="•"/>
            </a:pPr>
            <a:endParaRPr lang="de-DE" dirty="0"/>
          </a:p>
        </p:txBody>
      </p:sp>
      <p:pic>
        <p:nvPicPr>
          <p:cNvPr id="23" name="Picture 22">
            <a:extLst>
              <a:ext uri="{FF2B5EF4-FFF2-40B4-BE49-F238E27FC236}">
                <a16:creationId xmlns:a16="http://schemas.microsoft.com/office/drawing/2014/main" id="{291F3053-7C2B-446B-A315-A7669C7384BF}"/>
              </a:ext>
            </a:extLst>
          </p:cNvPr>
          <p:cNvPicPr>
            <a:picLocks noChangeAspect="1"/>
          </p:cNvPicPr>
          <p:nvPr/>
        </p:nvPicPr>
        <p:blipFill rotWithShape="1">
          <a:blip r:embed="rId4">
            <a:extLst>
              <a:ext uri="{28A0092B-C50C-407E-A947-70E740481C1C}">
                <a14:useLocalDpi xmlns:a14="http://schemas.microsoft.com/office/drawing/2010/main" val="0"/>
              </a:ext>
            </a:extLst>
          </a:blip>
          <a:srcRect l="26873" t="21157" r="23483" b="44723"/>
          <a:stretch/>
        </p:blipFill>
        <p:spPr>
          <a:xfrm>
            <a:off x="8798418" y="511360"/>
            <a:ext cx="1898851" cy="2069727"/>
          </a:xfrm>
          <a:prstGeom prst="rect">
            <a:avLst/>
          </a:prstGeom>
        </p:spPr>
      </p:pic>
    </p:spTree>
    <p:extLst>
      <p:ext uri="{BB962C8B-B14F-4D97-AF65-F5344CB8AC3E}">
        <p14:creationId xmlns:p14="http://schemas.microsoft.com/office/powerpoint/2010/main" val="141691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1">
                                            <p:txEl>
                                              <p:pRg st="0" end="0"/>
                                            </p:txEl>
                                          </p:spTgt>
                                        </p:tgtEl>
                                        <p:attrNameLst>
                                          <p:attrName>style.visibility</p:attrName>
                                        </p:attrNameLst>
                                      </p:cBhvr>
                                      <p:to>
                                        <p:strVal val="visible"/>
                                      </p:to>
                                    </p:set>
                                    <p:anim calcmode="lin" valueType="num">
                                      <p:cBhvr additive="base">
                                        <p:cTn id="3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1">
                                            <p:txEl>
                                              <p:pRg st="1" end="1"/>
                                            </p:txEl>
                                          </p:spTgt>
                                        </p:tgtEl>
                                        <p:attrNameLst>
                                          <p:attrName>style.visibility</p:attrName>
                                        </p:attrNameLst>
                                      </p:cBhvr>
                                      <p:to>
                                        <p:strVal val="visible"/>
                                      </p:to>
                                    </p:set>
                                    <p:anim calcmode="lin" valueType="num">
                                      <p:cBhvr additive="base">
                                        <p:cTn id="39"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 calcmode="lin" valueType="num">
                                      <p:cBhvr additive="base">
                                        <p:cTn id="45" dur="500" fill="hold"/>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1">
                                            <p:txEl>
                                              <p:pRg st="3" end="3"/>
                                            </p:txEl>
                                          </p:spTgt>
                                        </p:tgtEl>
                                        <p:attrNameLst>
                                          <p:attrName>style.visibility</p:attrName>
                                        </p:attrNameLst>
                                      </p:cBhvr>
                                      <p:to>
                                        <p:strVal val="visible"/>
                                      </p:to>
                                    </p:set>
                                    <p:anim calcmode="lin" valueType="num">
                                      <p:cBhvr additive="base">
                                        <p:cTn id="51" dur="500" fill="hold"/>
                                        <p:tgtEl>
                                          <p:spTgt spid="21">
                                            <p:txEl>
                                              <p:pRg st="3" end="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1">
                                            <p:txEl>
                                              <p:pRg st="4" end="4"/>
                                            </p:txEl>
                                          </p:spTgt>
                                        </p:tgtEl>
                                        <p:attrNameLst>
                                          <p:attrName>style.visibility</p:attrName>
                                        </p:attrNameLst>
                                      </p:cBhvr>
                                      <p:to>
                                        <p:strVal val="visible"/>
                                      </p:to>
                                    </p:set>
                                    <p:anim calcmode="lin" valueType="num">
                                      <p:cBhvr additive="base">
                                        <p:cTn id="57" dur="500" fill="hold"/>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1">
                                            <p:txEl>
                                              <p:pRg st="5" end="5"/>
                                            </p:txEl>
                                          </p:spTgt>
                                        </p:tgtEl>
                                        <p:attrNameLst>
                                          <p:attrName>style.visibility</p:attrName>
                                        </p:attrNameLst>
                                      </p:cBhvr>
                                      <p:to>
                                        <p:strVal val="visible"/>
                                      </p:to>
                                    </p:set>
                                    <p:anim calcmode="lin" valueType="num">
                                      <p:cBhvr additive="base">
                                        <p:cTn id="63" dur="500" fill="hold"/>
                                        <p:tgtEl>
                                          <p:spTgt spid="21">
                                            <p:txEl>
                                              <p:pRg st="5" end="5"/>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21">
                                            <p:txEl>
                                              <p:pRg st="6" end="6"/>
                                            </p:txEl>
                                          </p:spTgt>
                                        </p:tgtEl>
                                        <p:attrNameLst>
                                          <p:attrName>style.visibility</p:attrName>
                                        </p:attrNameLst>
                                      </p:cBhvr>
                                      <p:to>
                                        <p:strVal val="visible"/>
                                      </p:to>
                                    </p:set>
                                    <p:anim calcmode="lin" valueType="num">
                                      <p:cBhvr additive="base">
                                        <p:cTn id="69" dur="500" fill="hold"/>
                                        <p:tgtEl>
                                          <p:spTgt spid="21">
                                            <p:txEl>
                                              <p:pRg st="6" end="6"/>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nodeType="click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2000"/>
                                        <p:tgtEl>
                                          <p:spTgt spid="23"/>
                                        </p:tgtEl>
                                      </p:cBhvr>
                                    </p:animEffect>
                                    <p:anim calcmode="lin" valueType="num">
                                      <p:cBhvr>
                                        <p:cTn id="76" dur="2000" fill="hold"/>
                                        <p:tgtEl>
                                          <p:spTgt spid="23"/>
                                        </p:tgtEl>
                                        <p:attrNameLst>
                                          <p:attrName>ppt_w</p:attrName>
                                        </p:attrNameLst>
                                      </p:cBhvr>
                                      <p:tavLst>
                                        <p:tav tm="0" fmla="#ppt_w*sin(2.5*pi*$)">
                                          <p:val>
                                            <p:fltVal val="0"/>
                                          </p:val>
                                        </p:tav>
                                        <p:tav tm="100000">
                                          <p:val>
                                            <p:fltVal val="1"/>
                                          </p:val>
                                        </p:tav>
                                      </p:tavLst>
                                    </p:anim>
                                    <p:anim calcmode="lin" valueType="num">
                                      <p:cBhvr>
                                        <p:cTn id="77" dur="2000" fill="hold"/>
                                        <p:tgtEl>
                                          <p:spTgt spid="23"/>
                                        </p:tgtEl>
                                        <p:attrNameLst>
                                          <p:attrName>ppt_h</p:attrName>
                                        </p:attrNameLst>
                                      </p:cBhvr>
                                      <p:tavLst>
                                        <p:tav tm="0">
                                          <p:val>
                                            <p:strVal val="#ppt_h"/>
                                          </p:val>
                                        </p:tav>
                                        <p:tav tm="100000">
                                          <p:val>
                                            <p:strVal val="#ppt_h"/>
                                          </p:val>
                                        </p:tav>
                                      </p:tavLst>
                                    </p:anim>
                                  </p:childTnLst>
                                </p:cTn>
                              </p:par>
                              <p:par>
                                <p:cTn id="78" presetID="2" presetClass="entr" presetSubtype="4" fill="hold" nodeType="withEffect">
                                  <p:stCondLst>
                                    <p:cond delay="1700"/>
                                  </p:stCondLst>
                                  <p:childTnLst>
                                    <p:set>
                                      <p:cBhvr>
                                        <p:cTn id="79" dur="1" fill="hold">
                                          <p:stCondLst>
                                            <p:cond delay="0"/>
                                          </p:stCondLst>
                                        </p:cTn>
                                        <p:tgtEl>
                                          <p:spTgt spid="21">
                                            <p:txEl>
                                              <p:pRg st="8" end="8"/>
                                            </p:txEl>
                                          </p:spTgt>
                                        </p:tgtEl>
                                        <p:attrNameLst>
                                          <p:attrName>style.visibility</p:attrName>
                                        </p:attrNameLst>
                                      </p:cBhvr>
                                      <p:to>
                                        <p:strVal val="visible"/>
                                      </p:to>
                                    </p:set>
                                    <p:anim calcmode="lin" valueType="num">
                                      <p:cBhvr additive="base">
                                        <p:cTn id="80" dur="500" fill="hold"/>
                                        <p:tgtEl>
                                          <p:spTgt spid="21">
                                            <p:txEl>
                                              <p:pRg st="8" end="8"/>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2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23414-004E-4BF1-A0A6-FA73C6E38039}"/>
              </a:ext>
            </a:extLst>
          </p:cNvPr>
          <p:cNvSpPr>
            <a:spLocks noGrp="1"/>
          </p:cNvSpPr>
          <p:nvPr>
            <p:ph type="title"/>
          </p:nvPr>
        </p:nvSpPr>
        <p:spPr/>
        <p:txBody>
          <a:bodyPr>
            <a:normAutofit/>
          </a:bodyPr>
          <a:lstStyle/>
          <a:p>
            <a:r>
              <a:rPr lang="de-DE" sz="4000" dirty="0">
                <a:latin typeface="+mn-lt"/>
              </a:rPr>
              <a:t>ART/ CURRENT PROGRESS</a:t>
            </a:r>
          </a:p>
        </p:txBody>
      </p:sp>
      <p:pic>
        <p:nvPicPr>
          <p:cNvPr id="7" name="Content Placeholder 6">
            <a:extLst>
              <a:ext uri="{FF2B5EF4-FFF2-40B4-BE49-F238E27FC236}">
                <a16:creationId xmlns:a16="http://schemas.microsoft.com/office/drawing/2014/main" id="{21CABCE3-893B-4B67-B357-EA95B79A2894}"/>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228144" y="1825625"/>
            <a:ext cx="7735711" cy="4351338"/>
          </a:xfrm>
        </p:spPr>
      </p:pic>
      <p:pic>
        <p:nvPicPr>
          <p:cNvPr id="9" name="Picture 8">
            <a:extLst>
              <a:ext uri="{FF2B5EF4-FFF2-40B4-BE49-F238E27FC236}">
                <a16:creationId xmlns:a16="http://schemas.microsoft.com/office/drawing/2014/main" id="{E652E901-E878-4C04-A111-28F7E7CA6C2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544" r="4243"/>
          <a:stretch/>
        </p:blipFill>
        <p:spPr>
          <a:xfrm>
            <a:off x="901079" y="1825624"/>
            <a:ext cx="2027695" cy="4351338"/>
          </a:xfrm>
          <a:prstGeom prst="rect">
            <a:avLst/>
          </a:prstGeom>
        </p:spPr>
      </p:pic>
      <p:pic>
        <p:nvPicPr>
          <p:cNvPr id="10" name="Gearona_TurnT">
            <a:hlinkClick r:id="" action="ppaction://media"/>
            <a:extLst>
              <a:ext uri="{FF2B5EF4-FFF2-40B4-BE49-F238E27FC236}">
                <a16:creationId xmlns:a16="http://schemas.microsoft.com/office/drawing/2014/main" id="{E37A354D-5EC7-4EBF-B0A4-B827B5CF23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28774" y="1825624"/>
            <a:ext cx="7032957" cy="4369678"/>
          </a:xfrm>
          <a:prstGeom prst="rect">
            <a:avLst/>
          </a:prstGeom>
        </p:spPr>
      </p:pic>
      <p:pic>
        <p:nvPicPr>
          <p:cNvPr id="4" name="Picture 3">
            <a:extLst>
              <a:ext uri="{FF2B5EF4-FFF2-40B4-BE49-F238E27FC236}">
                <a16:creationId xmlns:a16="http://schemas.microsoft.com/office/drawing/2014/main" id="{1860B39B-9BBF-4719-88E2-3F0B99AD72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1079" y="1455229"/>
            <a:ext cx="9085277" cy="5110468"/>
          </a:xfrm>
          <a:prstGeom prst="rect">
            <a:avLst/>
          </a:prstGeom>
        </p:spPr>
      </p:pic>
      <p:pic>
        <p:nvPicPr>
          <p:cNvPr id="6" name="Picture 5">
            <a:extLst>
              <a:ext uri="{FF2B5EF4-FFF2-40B4-BE49-F238E27FC236}">
                <a16:creationId xmlns:a16="http://schemas.microsoft.com/office/drawing/2014/main" id="{79070328-E702-4E80-97F8-260E82DFB1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6542" y="1558019"/>
            <a:ext cx="7554349" cy="4904888"/>
          </a:xfrm>
          <a:prstGeom prst="rect">
            <a:avLst/>
          </a:prstGeom>
        </p:spPr>
      </p:pic>
      <p:pic>
        <p:nvPicPr>
          <p:cNvPr id="11" name="Picture 10">
            <a:extLst>
              <a:ext uri="{FF2B5EF4-FFF2-40B4-BE49-F238E27FC236}">
                <a16:creationId xmlns:a16="http://schemas.microsoft.com/office/drawing/2014/main" id="{DFF6F954-9D8E-46A0-A04C-FD5D79B466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6510" y="1528050"/>
            <a:ext cx="8826575" cy="4934857"/>
          </a:xfrm>
          <a:prstGeom prst="rect">
            <a:avLst/>
          </a:prstGeom>
        </p:spPr>
      </p:pic>
      <p:pic>
        <p:nvPicPr>
          <p:cNvPr id="5" name="Picture 4">
            <a:extLst>
              <a:ext uri="{FF2B5EF4-FFF2-40B4-BE49-F238E27FC236}">
                <a16:creationId xmlns:a16="http://schemas.microsoft.com/office/drawing/2014/main" id="{E1A42029-6D7B-47CE-B545-AEBC386C21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1079" y="1455228"/>
            <a:ext cx="9060652" cy="5105419"/>
          </a:xfrm>
          <a:prstGeom prst="rect">
            <a:avLst/>
          </a:prstGeom>
        </p:spPr>
      </p:pic>
    </p:spTree>
    <p:extLst>
      <p:ext uri="{BB962C8B-B14F-4D97-AF65-F5344CB8AC3E}">
        <p14:creationId xmlns:p14="http://schemas.microsoft.com/office/powerpoint/2010/main" val="366812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md type="call" cmd="stop">
                                      <p:cBhvr>
                                        <p:cTn id="32" dur="1">
                                          <p:stCondLst>
                                            <p:cond delay="499"/>
                                          </p:stCondLst>
                                        </p:cTn>
                                        <p:tgtEl>
                                          <p:spTgt spid="10"/>
                                        </p:tgtEl>
                                      </p:cBhvr>
                                    </p:cmd>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4"/>
                                        </p:tgtEl>
                                      </p:cBhvr>
                                    </p:animEffect>
                                    <p:set>
                                      <p:cBhvr>
                                        <p:cTn id="52" dur="1" fill="hold">
                                          <p:stCondLst>
                                            <p:cond delay="499"/>
                                          </p:stCondLst>
                                        </p:cTn>
                                        <p:tgtEl>
                                          <p:spTgt spid="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3" fill="hold" display="0">
                  <p:stCondLst>
                    <p:cond delay="indefinite"/>
                  </p:stCondLst>
                </p:cTn>
                <p:tgtEl>
                  <p:spTgt spid="10"/>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5213E-34EF-4196-AB32-F3439A02357A}"/>
              </a:ext>
            </a:extLst>
          </p:cNvPr>
          <p:cNvSpPr>
            <a:spLocks noGrp="1"/>
          </p:cNvSpPr>
          <p:nvPr>
            <p:ph type="title"/>
          </p:nvPr>
        </p:nvSpPr>
        <p:spPr/>
        <p:txBody>
          <a:bodyPr>
            <a:normAutofit/>
          </a:bodyPr>
          <a:lstStyle/>
          <a:p>
            <a:r>
              <a:rPr lang="de-DE" sz="4000" dirty="0">
                <a:latin typeface="+mn-lt"/>
              </a:rPr>
              <a:t>OUR GOAL</a:t>
            </a:r>
          </a:p>
        </p:txBody>
      </p:sp>
      <p:sp>
        <p:nvSpPr>
          <p:cNvPr id="3" name="Content Placeholder 2">
            <a:extLst>
              <a:ext uri="{FF2B5EF4-FFF2-40B4-BE49-F238E27FC236}">
                <a16:creationId xmlns:a16="http://schemas.microsoft.com/office/drawing/2014/main" id="{0D423BBE-62EF-4D22-9E78-C50D4267DD7F}"/>
              </a:ext>
            </a:extLst>
          </p:cNvPr>
          <p:cNvSpPr>
            <a:spLocks noGrp="1"/>
          </p:cNvSpPr>
          <p:nvPr>
            <p:ph idx="1"/>
          </p:nvPr>
        </p:nvSpPr>
        <p:spPr/>
        <p:txBody>
          <a:bodyPr/>
          <a:lstStyle/>
          <a:p>
            <a:r>
              <a:rPr lang="de-DE" dirty="0"/>
              <a:t>Proof of concept</a:t>
            </a:r>
          </a:p>
          <a:p>
            <a:endParaRPr lang="de-DE" dirty="0"/>
          </a:p>
          <a:p>
            <a:r>
              <a:rPr lang="de-DE" dirty="0"/>
              <a:t>Demo</a:t>
            </a:r>
          </a:p>
          <a:p>
            <a:endParaRPr lang="de-DE" dirty="0"/>
          </a:p>
          <a:p>
            <a:r>
              <a:rPr lang="de-DE" dirty="0"/>
              <a:t>Kickstarter</a:t>
            </a:r>
          </a:p>
          <a:p>
            <a:endParaRPr lang="de-DE" dirty="0"/>
          </a:p>
          <a:p>
            <a:r>
              <a:rPr lang="de-DE" dirty="0"/>
              <a:t>Indie game and starting company</a:t>
            </a:r>
          </a:p>
        </p:txBody>
      </p:sp>
      <p:pic>
        <p:nvPicPr>
          <p:cNvPr id="5" name="Picture 4">
            <a:extLst>
              <a:ext uri="{FF2B5EF4-FFF2-40B4-BE49-F238E27FC236}">
                <a16:creationId xmlns:a16="http://schemas.microsoft.com/office/drawing/2014/main" id="{F1117393-9EF8-4888-8D1D-22FA6F27C99E}"/>
              </a:ext>
            </a:extLst>
          </p:cNvPr>
          <p:cNvPicPr>
            <a:picLocks noChangeAspect="1"/>
          </p:cNvPicPr>
          <p:nvPr/>
        </p:nvPicPr>
        <p:blipFill rotWithShape="1">
          <a:blip r:embed="rId2">
            <a:extLst>
              <a:ext uri="{28A0092B-C50C-407E-A947-70E740481C1C}">
                <a14:useLocalDpi xmlns:a14="http://schemas.microsoft.com/office/drawing/2010/main" val="0"/>
              </a:ext>
            </a:extLst>
          </a:blip>
          <a:srcRect l="34531" t="7824" r="27265" b="14166"/>
          <a:stretch/>
        </p:blipFill>
        <p:spPr>
          <a:xfrm rot="289819">
            <a:off x="7905752" y="3374817"/>
            <a:ext cx="4019550" cy="4616866"/>
          </a:xfrm>
          <a:prstGeom prst="rect">
            <a:avLst/>
          </a:prstGeom>
        </p:spPr>
      </p:pic>
      <p:pic>
        <p:nvPicPr>
          <p:cNvPr id="7" name="Picture 6">
            <a:extLst>
              <a:ext uri="{FF2B5EF4-FFF2-40B4-BE49-F238E27FC236}">
                <a16:creationId xmlns:a16="http://schemas.microsoft.com/office/drawing/2014/main" id="{2B65E40E-2B61-4C08-99E0-637C3ED7DE7B}"/>
              </a:ext>
            </a:extLst>
          </p:cNvPr>
          <p:cNvPicPr>
            <a:picLocks noChangeAspect="1"/>
          </p:cNvPicPr>
          <p:nvPr/>
        </p:nvPicPr>
        <p:blipFill rotWithShape="1">
          <a:blip r:embed="rId3">
            <a:extLst>
              <a:ext uri="{28A0092B-C50C-407E-A947-70E740481C1C}">
                <a14:useLocalDpi xmlns:a14="http://schemas.microsoft.com/office/drawing/2010/main" val="0"/>
              </a:ext>
            </a:extLst>
          </a:blip>
          <a:srcRect l="37893" t="16111" r="35311" b="17639"/>
          <a:stretch/>
        </p:blipFill>
        <p:spPr>
          <a:xfrm rot="3063922">
            <a:off x="6207366" y="1406414"/>
            <a:ext cx="2599277" cy="3614738"/>
          </a:xfrm>
          <a:prstGeom prst="rect">
            <a:avLst/>
          </a:prstGeom>
        </p:spPr>
      </p:pic>
    </p:spTree>
    <p:extLst>
      <p:ext uri="{BB962C8B-B14F-4D97-AF65-F5344CB8AC3E}">
        <p14:creationId xmlns:p14="http://schemas.microsoft.com/office/powerpoint/2010/main" val="369478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2900" fill="hold"/>
                                        <p:tgtEl>
                                          <p:spTgt spid="5"/>
                                        </p:tgtEl>
                                        <p:attrNameLst>
                                          <p:attrName>ppt_x</p:attrName>
                                        </p:attrNameLst>
                                      </p:cBhvr>
                                      <p:tavLst>
                                        <p:tav tm="0">
                                          <p:val>
                                            <p:strVal val="#ppt_x"/>
                                          </p:val>
                                        </p:tav>
                                        <p:tav tm="100000">
                                          <p:val>
                                            <p:strVal val="#ppt_x"/>
                                          </p:val>
                                        </p:tav>
                                      </p:tavLst>
                                    </p:anim>
                                    <p:anim calcmode="lin" valueType="num">
                                      <p:cBhvr additive="base">
                                        <p:cTn id="32" dur="29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42" presetClass="path" presetSubtype="0" accel="50000" decel="50000" fill="hold" nodeType="withEffect">
                                  <p:stCondLst>
                                    <p:cond delay="0"/>
                                  </p:stCondLst>
                                  <p:childTnLst>
                                    <p:animMotion origin="layout" path="M 0.16485 0.80231 L 5E-6 1.48148E-6 " pathEditMode="relative" rAng="0" ptsTypes="AA">
                                      <p:cBhvr>
                                        <p:cTn id="38" dur="500" fill="hold"/>
                                        <p:tgtEl>
                                          <p:spTgt spid="7"/>
                                        </p:tgtEl>
                                        <p:attrNameLst>
                                          <p:attrName>ppt_x</p:attrName>
                                          <p:attrName>ppt_y</p:attrName>
                                        </p:attrNameLst>
                                      </p:cBhvr>
                                      <p:rCtr x="-8242" y="-40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402</Words>
  <Application>Microsoft Office PowerPoint</Application>
  <PresentationFormat>Widescreen</PresentationFormat>
  <Paragraphs>39</Paragraphs>
  <Slides>5</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Adobe Gothic Std B</vt:lpstr>
      <vt:lpstr>Arial</vt:lpstr>
      <vt:lpstr>Calibri</vt:lpstr>
      <vt:lpstr>Calibri Light</vt:lpstr>
      <vt:lpstr>Office Theme</vt:lpstr>
      <vt:lpstr>PowerPoint Presentation</vt:lpstr>
      <vt:lpstr>ABOUT THE GAME</vt:lpstr>
      <vt:lpstr>THE STORY</vt:lpstr>
      <vt:lpstr>ART/ CURRENT PROGRESS</vt:lpstr>
      <vt:lpstr>OUR GOAL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Kelpie</dc:creator>
  <cp:lastModifiedBy>Kelpie</cp:lastModifiedBy>
  <cp:revision>33</cp:revision>
  <dcterms:created xsi:type="dcterms:W3CDTF">2017-12-07T15:29:22Z</dcterms:created>
  <dcterms:modified xsi:type="dcterms:W3CDTF">2017-12-12T14:41:58Z</dcterms:modified>
</cp:coreProperties>
</file>